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1"/>
  </p:sldMasterIdLst>
  <p:notesMasterIdLst>
    <p:notesMasterId r:id="rId21"/>
  </p:notesMasterIdLst>
  <p:sldIdLst>
    <p:sldId id="256" r:id="rId2"/>
    <p:sldId id="298" r:id="rId3"/>
    <p:sldId id="257" r:id="rId4"/>
    <p:sldId id="293" r:id="rId5"/>
    <p:sldId id="260" r:id="rId6"/>
    <p:sldId id="258" r:id="rId7"/>
    <p:sldId id="290" r:id="rId8"/>
    <p:sldId id="288" r:id="rId9"/>
    <p:sldId id="303" r:id="rId10"/>
    <p:sldId id="282" r:id="rId11"/>
    <p:sldId id="264" r:id="rId12"/>
    <p:sldId id="285" r:id="rId13"/>
    <p:sldId id="299" r:id="rId14"/>
    <p:sldId id="300" r:id="rId15"/>
    <p:sldId id="301" r:id="rId16"/>
    <p:sldId id="281" r:id="rId17"/>
    <p:sldId id="259" r:id="rId18"/>
    <p:sldId id="286" r:id="rId19"/>
    <p:sldId id="29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1"/>
    <p:restoredTop sz="92838"/>
  </p:normalViewPr>
  <p:slideViewPr>
    <p:cSldViewPr snapToGrid="0" snapToObjects="1">
      <p:cViewPr varScale="1">
        <p:scale>
          <a:sx n="57" d="100"/>
          <a:sy n="57" d="100"/>
        </p:scale>
        <p:origin x="1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0FDA9-8E73-F440-8264-4F0EEA86BAE3}" type="datetimeFigureOut">
              <a:rPr lang="en-US" smtClean="0"/>
              <a:t>5/24/18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B112C-AA44-054C-B882-90AE8A7265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2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7968A-1500-D34C-B5AC-68DAE4A76A0A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6F5F1-D72A-364A-9212-1128F72CF89F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72EE-AE69-CF49-8309-53380152FB3E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D99D-33E2-3E44-BDA3-B3FF3D046150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96DD1-A9F6-D647-87D3-AF1934CD72D2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6E8BC-7BED-8049-8223-F807D5F02EEB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E5EF8-3BBD-DE4E-B7DE-AD540502B68E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F325B-DE64-104F-B632-650C6FCD30A3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5A4DD-7A52-564C-A389-B7D9652A985A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 b="1"/>
            </a:lvl1pPr>
            <a:lvl2pPr>
              <a:defRPr sz="1600" b="1"/>
            </a:lvl2pPr>
            <a:lvl3pPr>
              <a:defRPr sz="1400" b="1"/>
            </a:lvl3pPr>
            <a:lvl4pPr>
              <a:defRPr sz="1200" b="1"/>
            </a:lvl4pPr>
            <a:lvl5pPr>
              <a:defRPr sz="1200" b="1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 b="1"/>
            </a:lvl1pPr>
            <a:lvl2pPr>
              <a:defRPr sz="1600" b="1"/>
            </a:lvl2pPr>
            <a:lvl3pPr>
              <a:defRPr sz="1400" b="1"/>
            </a:lvl3pPr>
            <a:lvl4pPr>
              <a:defRPr sz="1200" b="1"/>
            </a:lvl4pPr>
            <a:lvl5pPr>
              <a:defRPr sz="1200" b="1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09A5-867F-2947-AA3C-56FAE9501089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E0E3B-EB1F-5F4A-856A-98DE8380308B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3E850-B1A5-D444-B3F9-C38FE97A2B99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43D0E-E4B7-D247-ACFB-28BAEA412C6F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3D265-236A-6D43-859E-FB44FF86C5AB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9CB42-734D-1A49-ADD8-1A09740551D0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2.png"/><Relationship Id="rId18" Type="http://schemas.openxmlformats.org/officeDocument/2006/relationships/image" Target="../media/image3.png"/><Relationship Id="rId1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00D2916-5F57-994B-9369-9DE1F0E3317E}" type="datetime1">
              <a:rPr lang="en-US" smtClean="0"/>
              <a:t>5/24/18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0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5303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1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1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1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1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1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1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jpeg"/><Relationship Id="rId7" Type="http://schemas.openxmlformats.org/officeDocument/2006/relationships/image" Target="../media/image27.png"/><Relationship Id="rId8" Type="http://schemas.openxmlformats.org/officeDocument/2006/relationships/image" Target="../media/image28.jpg"/><Relationship Id="rId9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Relationship Id="rId3" Type="http://schemas.openxmlformats.org/officeDocument/2006/relationships/image" Target="../media/image3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emf"/><Relationship Id="rId3" Type="http://schemas.openxmlformats.org/officeDocument/2006/relationships/image" Target="../media/image39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28" y="936701"/>
            <a:ext cx="10786420" cy="53932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4" y="2351314"/>
            <a:ext cx="9752531" cy="2426067"/>
          </a:xfrm>
          <a:solidFill>
            <a:schemeClr val="accent1">
              <a:lumMod val="75000"/>
              <a:alpha val="53000"/>
            </a:schemeClr>
          </a:solidFill>
          <a:effectLst>
            <a:outerShdw dist="50800" sx="1000" sy="1000" algn="ctr" rotWithShape="0">
              <a:srgbClr val="000000">
                <a:alpha val="52000"/>
              </a:srgbClr>
            </a:outerShdw>
          </a:effectLst>
        </p:spPr>
        <p:txBody>
          <a:bodyPr/>
          <a:lstStyle/>
          <a:p>
            <a:r>
              <a:rPr lang="en-US" sz="4200" dirty="0" smtClean="0"/>
              <a:t>Planner of the future</a:t>
            </a:r>
            <a:r>
              <a:rPr lang="en-US" sz="4200" dirty="0" smtClean="0"/>
              <a:t/>
            </a:r>
            <a:br>
              <a:rPr lang="en-US" sz="4200" dirty="0" smtClean="0"/>
            </a:br>
            <a:endParaRPr lang="en-US" sz="4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Walther </a:t>
            </a:r>
            <a:r>
              <a:rPr lang="en-US" dirty="0" err="1" smtClean="0"/>
              <a:t>ploos</a:t>
            </a:r>
            <a:r>
              <a:rPr lang="en-US" dirty="0" smtClean="0"/>
              <a:t> van </a:t>
            </a:r>
            <a:r>
              <a:rPr lang="en-US" dirty="0" err="1" smtClean="0"/>
              <a:t>amstel</a:t>
            </a:r>
            <a:endParaRPr lang="en-US" dirty="0" smtClean="0"/>
          </a:p>
          <a:p>
            <a:r>
              <a:rPr lang="en-US" dirty="0" smtClean="0"/>
              <a:t>MAY</a:t>
            </a:r>
            <a:r>
              <a:rPr lang="en-US" dirty="0" smtClean="0"/>
              <a:t> </a:t>
            </a:r>
            <a:r>
              <a:rPr lang="en-US" dirty="0" smtClean="0"/>
              <a:t>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7442" y="1412398"/>
            <a:ext cx="8752115" cy="7069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Corporate strategy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1082066" y="2065563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 strategy: objectives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082066" y="2908995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3222171" y="3589602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Planning and control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4876800" y="4270209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ICT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058324" y="4950817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/>
              <a:t>Organisation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1082066" y="5723602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Performance measurement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67442" y="2066553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/>
              <a:t>New supply chains</a:t>
            </a:r>
          </a:p>
          <a:p>
            <a:pPr algn="ctr"/>
            <a:r>
              <a:rPr lang="en-GB" sz="3000" dirty="0"/>
              <a:t>50% reduction in footprint</a:t>
            </a:r>
          </a:p>
        </p:txBody>
      </p:sp>
    </p:spTree>
    <p:extLst>
      <p:ext uri="{BB962C8B-B14F-4D97-AF65-F5344CB8AC3E}">
        <p14:creationId xmlns:p14="http://schemas.microsoft.com/office/powerpoint/2010/main" val="19781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910" y="1596107"/>
            <a:ext cx="2814662" cy="20472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70" y="1596107"/>
            <a:ext cx="2766261" cy="2062725"/>
          </a:xfrm>
          <a:prstGeom prst="rect">
            <a:avLst/>
          </a:prstGeom>
        </p:spPr>
      </p:pic>
      <p:pic>
        <p:nvPicPr>
          <p:cNvPr id="17" name="Picture 16" descr="Screenshot 2016-03-31 10.28.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722" y="4095317"/>
            <a:ext cx="2299373" cy="17167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3516" y="1610362"/>
            <a:ext cx="3076645" cy="2047238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 vert="horz" lIns="22677" tIns="11339" rIns="22677" bIns="11339" rtlCol="0" anchor="t">
            <a:noAutofit/>
          </a:bodyPr>
          <a:lstStyle/>
          <a:p>
            <a:r>
              <a:rPr lang="en-GB" smtClean="0"/>
              <a:t>New supply chains</a:t>
            </a:r>
            <a:endParaRPr lang="en-GB" dirty="0"/>
          </a:p>
        </p:txBody>
      </p:sp>
      <p:pic>
        <p:nvPicPr>
          <p:cNvPr id="15" name="Picture 14" descr="mercedes benz sron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1248" y="4095317"/>
            <a:ext cx="3433517" cy="17167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6472" y="1610362"/>
            <a:ext cx="2732528" cy="2031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053" y="4030669"/>
            <a:ext cx="3166946" cy="178140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885" y="4109573"/>
            <a:ext cx="2558406" cy="170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7442" y="1412398"/>
            <a:ext cx="8752115" cy="7069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Corporate strategy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1082066" y="2065563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 strategy: objectives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082066" y="2908995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3222171" y="3589602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Planning and control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4876800" y="4270209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ICT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058324" y="4950817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/>
              <a:t>Organisation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1082066" y="5723602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Performance measurement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67442" y="2066553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/>
              <a:t>New supply chains</a:t>
            </a:r>
          </a:p>
          <a:p>
            <a:pPr algn="ctr"/>
            <a:r>
              <a:rPr lang="en-GB" sz="3000" dirty="0"/>
              <a:t>50% reduction in footprint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67442" y="3589602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 smtClean="0"/>
              <a:t>Collaborative planning</a:t>
            </a:r>
          </a:p>
          <a:p>
            <a:pPr algn="ctr"/>
            <a:r>
              <a:rPr lang="en-GB" sz="3000" dirty="0"/>
              <a:t>Seamless sharing of </a:t>
            </a:r>
            <a:r>
              <a:rPr lang="en-GB" sz="3000" dirty="0" smtClean="0"/>
              <a:t>data</a:t>
            </a:r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192966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Information Management</a:t>
            </a:r>
            <a:br>
              <a:rPr lang="en-US" dirty="0" smtClean="0"/>
            </a:br>
            <a:r>
              <a:rPr lang="en-US" dirty="0" smtClean="0"/>
              <a:t>in construction supply chains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73" y="1989433"/>
            <a:ext cx="7806472" cy="4300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490" y="1989433"/>
            <a:ext cx="3092097" cy="182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2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Information Management</a:t>
            </a:r>
            <a:br>
              <a:rPr lang="en-US" dirty="0"/>
            </a:br>
            <a:r>
              <a:rPr lang="en-US" dirty="0"/>
              <a:t>in construction supply chains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1" y="2711179"/>
            <a:ext cx="5872153" cy="3671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0701" y="3265576"/>
            <a:ext cx="34163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7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places in transport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2031999"/>
            <a:ext cx="10667285" cy="363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Sharing information for </a:t>
            </a:r>
            <a:br>
              <a:rPr lang="en-US" dirty="0" smtClean="0"/>
            </a:br>
            <a:r>
              <a:rPr lang="en-US" dirty="0"/>
              <a:t>s</a:t>
            </a:r>
            <a:r>
              <a:rPr lang="en-US" dirty="0" smtClean="0"/>
              <a:t>upply chain planning and control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64000" y="1110436"/>
            <a:ext cx="4572054" cy="640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646110" y="4912813"/>
            <a:ext cx="6897689" cy="1716087"/>
          </a:xfrm>
          <a:prstGeom prst="roundRect">
            <a:avLst>
              <a:gd name="adj" fmla="val 16667"/>
            </a:avLst>
          </a:prstGeom>
          <a:solidFill>
            <a:schemeClr val="accent1">
              <a:alpha val="7294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3200" b="1"/>
              <a:t>Operational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46110" y="3252287"/>
            <a:ext cx="6897689" cy="1562100"/>
          </a:xfrm>
          <a:prstGeom prst="roundRect">
            <a:avLst>
              <a:gd name="adj" fmla="val 16667"/>
            </a:avLst>
          </a:prstGeom>
          <a:solidFill>
            <a:schemeClr val="accent1">
              <a:alpha val="7294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3200" b="1"/>
              <a:t>Tactical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46110" y="2028324"/>
            <a:ext cx="6897689" cy="1085850"/>
          </a:xfrm>
          <a:prstGeom prst="roundRect">
            <a:avLst>
              <a:gd name="adj" fmla="val 16667"/>
            </a:avLst>
          </a:prstGeom>
          <a:solidFill>
            <a:schemeClr val="accent1">
              <a:alpha val="7294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sz="3200" b="1"/>
              <a:t>Strategic</a:t>
            </a:r>
          </a:p>
        </p:txBody>
      </p:sp>
      <p:sp>
        <p:nvSpPr>
          <p:cNvPr id="9" name="AutoShape 33"/>
          <p:cNvSpPr>
            <a:spLocks noChangeArrowheads="1"/>
          </p:cNvSpPr>
          <p:nvPr/>
        </p:nvSpPr>
        <p:spPr bwMode="auto">
          <a:xfrm>
            <a:off x="7949064" y="5389856"/>
            <a:ext cx="3241675" cy="762000"/>
          </a:xfrm>
          <a:prstGeom prst="wedgeRoundRectCallout">
            <a:avLst>
              <a:gd name="adj1" fmla="val -97791"/>
              <a:gd name="adj2" fmla="val -30607"/>
              <a:gd name="adj3" fmla="val 16667"/>
            </a:avLst>
          </a:prstGeom>
          <a:solidFill>
            <a:srgbClr val="4B5A9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en-GB" sz="2000" b="1">
                <a:solidFill>
                  <a:srgbClr val="FFFF8F"/>
                </a:solidFill>
              </a:rPr>
              <a:t>OPERATIONAL</a:t>
            </a:r>
          </a:p>
          <a:p>
            <a:pPr>
              <a:spcBef>
                <a:spcPct val="20000"/>
              </a:spcBef>
            </a:pPr>
            <a:r>
              <a:rPr lang="en-GB" sz="2000" b="1">
                <a:solidFill>
                  <a:srgbClr val="FFFF8F"/>
                </a:solidFill>
              </a:rPr>
              <a:t>Sense and respond</a:t>
            </a:r>
          </a:p>
          <a:p>
            <a:pPr>
              <a:spcBef>
                <a:spcPct val="20000"/>
              </a:spcBef>
            </a:pPr>
            <a:endParaRPr lang="en-GB" sz="2000" b="1">
              <a:solidFill>
                <a:srgbClr val="FFFF8F"/>
              </a:solidFill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auto">
          <a:xfrm>
            <a:off x="7949064" y="3578183"/>
            <a:ext cx="3241675" cy="838200"/>
          </a:xfrm>
          <a:prstGeom prst="wedgeRoundRectCallout">
            <a:avLst>
              <a:gd name="adj1" fmla="val -99994"/>
              <a:gd name="adj2" fmla="val 36142"/>
              <a:gd name="adj3" fmla="val 16667"/>
            </a:avLst>
          </a:prstGeom>
          <a:solidFill>
            <a:srgbClr val="2B9B0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</a:pPr>
            <a:r>
              <a:rPr lang="en-GB" sz="2000" b="1" dirty="0">
                <a:solidFill>
                  <a:schemeClr val="tx2"/>
                </a:solidFill>
              </a:rPr>
              <a:t>TACTICAL</a:t>
            </a:r>
          </a:p>
          <a:p>
            <a:pPr>
              <a:spcBef>
                <a:spcPct val="20000"/>
              </a:spcBef>
            </a:pPr>
            <a:r>
              <a:rPr lang="en-GB" sz="2000" b="1" dirty="0">
                <a:solidFill>
                  <a:schemeClr val="tx2"/>
                </a:solidFill>
              </a:rPr>
              <a:t>Predict and </a:t>
            </a:r>
            <a:r>
              <a:rPr lang="en-GB" sz="2000" b="1" dirty="0" smtClean="0">
                <a:solidFill>
                  <a:schemeClr val="tx2"/>
                </a:solidFill>
              </a:rPr>
              <a:t>prevent</a:t>
            </a:r>
            <a:endParaRPr lang="en-GB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7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Planner 2.0 </a:t>
            </a:r>
            <a:r>
              <a:rPr lang="nl-NL" dirty="0" err="1" smtClean="0"/>
              <a:t>balancing</a:t>
            </a:r>
            <a:r>
              <a:rPr lang="nl-NL" dirty="0" smtClean="0"/>
              <a:t>:</a:t>
            </a:r>
            <a:br>
              <a:rPr lang="nl-NL" dirty="0" smtClean="0"/>
            </a:br>
            <a:r>
              <a:rPr lang="nl-NL" dirty="0" smtClean="0"/>
              <a:t>Q * T * P * R * Co2 * </a:t>
            </a:r>
            <a:r>
              <a:rPr lang="nl-NL" dirty="0" err="1" smtClean="0"/>
              <a:t>Circular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952133" y="2065904"/>
            <a:ext cx="4396339" cy="41957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Tactical planning:</a:t>
            </a:r>
            <a:br>
              <a:rPr lang="en-US" sz="2200" dirty="0" smtClean="0"/>
            </a:br>
            <a:r>
              <a:rPr lang="en-US" sz="2200" dirty="0" smtClean="0"/>
              <a:t>Predict and prevent</a:t>
            </a:r>
          </a:p>
          <a:p>
            <a:r>
              <a:rPr lang="en-US" sz="2200" dirty="0" smtClean="0"/>
              <a:t>Operational planning:</a:t>
            </a:r>
            <a:br>
              <a:rPr lang="en-US" sz="2200" dirty="0" smtClean="0"/>
            </a:br>
            <a:r>
              <a:rPr lang="en-US" sz="2200" dirty="0" smtClean="0"/>
              <a:t>Sense and respond</a:t>
            </a:r>
          </a:p>
          <a:p>
            <a:r>
              <a:rPr lang="en-US" sz="2200" dirty="0" smtClean="0"/>
              <a:t>Collaborative planning</a:t>
            </a:r>
          </a:p>
          <a:p>
            <a:r>
              <a:rPr lang="en-US" sz="2200" dirty="0" smtClean="0"/>
              <a:t>Data </a:t>
            </a:r>
            <a:r>
              <a:rPr lang="en-US" sz="2200" dirty="0" smtClean="0"/>
              <a:t>driven (open data)</a:t>
            </a:r>
            <a:endParaRPr lang="en-US" sz="2200" dirty="0" smtClean="0"/>
          </a:p>
          <a:p>
            <a:r>
              <a:rPr lang="en-US" sz="2200" dirty="0"/>
              <a:t>Increased clock </a:t>
            </a:r>
            <a:r>
              <a:rPr lang="en-US" sz="2200" dirty="0" smtClean="0"/>
              <a:t>speed</a:t>
            </a:r>
          </a:p>
          <a:p>
            <a:r>
              <a:rPr lang="en-US" sz="2200" dirty="0" smtClean="0"/>
              <a:t>Cross chain control towers</a:t>
            </a:r>
          </a:p>
          <a:p>
            <a:r>
              <a:rPr lang="en-US" sz="2200" dirty="0" smtClean="0"/>
              <a:t>Cyber secure</a:t>
            </a:r>
          </a:p>
          <a:p>
            <a:endParaRPr lang="en-US" sz="2200" dirty="0" smtClean="0"/>
          </a:p>
        </p:txBody>
      </p:sp>
      <p:pic>
        <p:nvPicPr>
          <p:cNvPr id="12" name="Picture 11" descr="supply-chain-advert shbc hsbc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1496" y="7186560"/>
            <a:ext cx="13638275" cy="17834968"/>
          </a:xfrm>
          <a:prstGeom prst="rect">
            <a:avLst/>
          </a:prstGeom>
        </p:spPr>
      </p:pic>
      <p:pic>
        <p:nvPicPr>
          <p:cNvPr id="13" name="Picture 12" descr="supply-chain-advert shbc hsbc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6006" y="2054599"/>
            <a:ext cx="3007519" cy="3932976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8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8318" y="2054599"/>
            <a:ext cx="2176271" cy="210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318" y="4661210"/>
            <a:ext cx="2210608" cy="132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7442" y="1412398"/>
            <a:ext cx="8752115" cy="7069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Corporate strategy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1082066" y="2065563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 strategy: objectives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082066" y="2908995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3222171" y="3589602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Planning and control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4876800" y="4270209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ICT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058324" y="4950817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/>
              <a:t>Organisation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1082066" y="5723602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Performance measurement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67442" y="2066553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/>
              <a:t>New supply chains</a:t>
            </a:r>
          </a:p>
          <a:p>
            <a:pPr algn="ctr"/>
            <a:r>
              <a:rPr lang="en-GB" sz="3000" dirty="0"/>
              <a:t>50% reduction in footprint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67442" y="3589602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 smtClean="0"/>
              <a:t>Collaborative planning</a:t>
            </a:r>
          </a:p>
          <a:p>
            <a:pPr algn="ctr"/>
            <a:r>
              <a:rPr lang="en-GB" sz="3000" dirty="0" smtClean="0"/>
              <a:t>Seamless sharing of data</a:t>
            </a:r>
            <a:endParaRPr lang="en-GB" sz="3000" dirty="0"/>
          </a:p>
        </p:txBody>
      </p:sp>
      <p:sp>
        <p:nvSpPr>
          <p:cNvPr id="14" name="Rounded Rectangle 13"/>
          <p:cNvSpPr/>
          <p:nvPr/>
        </p:nvSpPr>
        <p:spPr>
          <a:xfrm>
            <a:off x="767442" y="5022821"/>
            <a:ext cx="9283392" cy="1505224"/>
          </a:xfrm>
          <a:prstGeom prst="roundRect">
            <a:avLst/>
          </a:prstGeom>
          <a:solidFill>
            <a:schemeClr val="accent1">
              <a:lumMod val="75000"/>
              <a:alpha val="5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2616" tIns="11313" rIns="22616" bIns="11313" rtlCol="0" anchor="ctr"/>
          <a:lstStyle/>
          <a:p>
            <a:pPr algn="ctr"/>
            <a:r>
              <a:rPr lang="en-GB" sz="6200" dirty="0" smtClean="0"/>
              <a:t>Social innovation</a:t>
            </a:r>
          </a:p>
          <a:p>
            <a:pPr algn="ctr"/>
            <a:r>
              <a:rPr lang="en-GB" sz="3000" dirty="0"/>
              <a:t>Develop human capital</a:t>
            </a:r>
          </a:p>
          <a:p>
            <a:pPr algn="ctr"/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91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Social </a:t>
            </a:r>
            <a:r>
              <a:rPr lang="en-GB" dirty="0" smtClean="0"/>
              <a:t>innovation: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creating value of time together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5085217" cy="4195763"/>
          </a:xfrm>
        </p:spPr>
        <p:txBody>
          <a:bodyPr>
            <a:normAutofit/>
          </a:bodyPr>
          <a:lstStyle/>
          <a:p>
            <a:r>
              <a:rPr lang="en-US" sz="2200" dirty="0" smtClean="0"/>
              <a:t>Strategic collaboration:</a:t>
            </a:r>
            <a:br>
              <a:rPr lang="en-US" sz="2200" dirty="0" smtClean="0"/>
            </a:br>
            <a:r>
              <a:rPr lang="en-US" sz="2200" dirty="0" smtClean="0"/>
              <a:t>value chain architect</a:t>
            </a:r>
            <a:br>
              <a:rPr lang="en-US" sz="2200" dirty="0" smtClean="0"/>
            </a:br>
            <a:r>
              <a:rPr lang="en-US" sz="2200" dirty="0" smtClean="0"/>
              <a:t>building alliances</a:t>
            </a:r>
          </a:p>
          <a:p>
            <a:r>
              <a:rPr lang="en-GB" sz="2200" dirty="0" smtClean="0"/>
              <a:t>Planner 2.0: align planning operational and tactical</a:t>
            </a:r>
          </a:p>
          <a:p>
            <a:r>
              <a:rPr lang="en-GB" sz="2200" dirty="0" smtClean="0"/>
              <a:t>The logistics worker of the future</a:t>
            </a:r>
          </a:p>
          <a:p>
            <a:r>
              <a:rPr lang="en-GB" sz="2200" dirty="0" smtClean="0"/>
              <a:t>Experiment: train as you fight</a:t>
            </a:r>
          </a:p>
          <a:p>
            <a:endParaRPr lang="en-US" sz="2200" dirty="0" smtClean="0"/>
          </a:p>
          <a:p>
            <a:endParaRPr lang="en-US" sz="2200" dirty="0" smtClean="0"/>
          </a:p>
        </p:txBody>
      </p:sp>
      <p:pic>
        <p:nvPicPr>
          <p:cNvPr id="12" name="Picture 11" descr="supply-chain-advert shbc hsbc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1496" y="7186560"/>
            <a:ext cx="13638275" cy="178349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036" y="1967551"/>
            <a:ext cx="4378808" cy="292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97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38" y="1428750"/>
            <a:ext cx="10192081" cy="42806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161" y="2709172"/>
            <a:ext cx="3669990" cy="352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4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It’s all about the consumer today</a:t>
            </a:r>
          </a:p>
          <a:p>
            <a:r>
              <a:rPr lang="en-US" sz="2400" dirty="0" smtClean="0"/>
              <a:t>An integrated approach is necessary</a:t>
            </a:r>
          </a:p>
          <a:p>
            <a:r>
              <a:rPr lang="en-US" sz="2400" dirty="0" smtClean="0"/>
              <a:t>Future supply chains</a:t>
            </a:r>
          </a:p>
          <a:p>
            <a:r>
              <a:rPr lang="en-US" sz="2400" dirty="0" smtClean="0"/>
              <a:t>Future planning and control</a:t>
            </a:r>
          </a:p>
          <a:p>
            <a:r>
              <a:rPr lang="en-US" sz="2400" dirty="0" smtClean="0"/>
              <a:t>Future competences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434" y="2052918"/>
            <a:ext cx="3546976" cy="198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7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Changing consumer behaviour</a:t>
            </a:r>
            <a:br>
              <a:rPr lang="en-GB" dirty="0" smtClean="0"/>
            </a:br>
            <a:r>
              <a:rPr lang="en-GB" sz="3600" dirty="0" smtClean="0"/>
              <a:t>Different channels, different requirements</a:t>
            </a:r>
            <a:endParaRPr lang="en-GB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899" y="2179806"/>
            <a:ext cx="2646628" cy="19849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221" y="2179804"/>
            <a:ext cx="2646628" cy="19849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899" y="4487995"/>
            <a:ext cx="2615859" cy="17835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2946" y="4487995"/>
            <a:ext cx="3106180" cy="18001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853" y="2179806"/>
            <a:ext cx="2990273" cy="19849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6551" y="4487995"/>
            <a:ext cx="2705100" cy="180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9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integrated approach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7442" y="1412398"/>
            <a:ext cx="8752115" cy="70697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Corporate strategy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1082066" y="2065563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 strategy</a:t>
            </a:r>
            <a:endParaRPr lang="en-US" sz="2000" b="1" dirty="0"/>
          </a:p>
        </p:txBody>
      </p:sp>
      <p:sp>
        <p:nvSpPr>
          <p:cNvPr id="6" name="Rectangle 5"/>
          <p:cNvSpPr/>
          <p:nvPr/>
        </p:nvSpPr>
        <p:spPr>
          <a:xfrm>
            <a:off x="1082066" y="2908995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Supply chain</a:t>
            </a: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3222171" y="3589602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Planning and control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4876800" y="4270209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ICT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7058324" y="4950817"/>
            <a:ext cx="2775857" cy="6449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/>
              <a:t>Organisation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1082066" y="5723602"/>
            <a:ext cx="8752115" cy="7069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Performance measurement</a:t>
            </a:r>
            <a:endParaRPr lang="en-US" sz="2000" b="1" dirty="0"/>
          </a:p>
        </p:txBody>
      </p:sp>
      <p:sp>
        <p:nvSpPr>
          <p:cNvPr id="12" name="Rounded Rectangle 11"/>
          <p:cNvSpPr/>
          <p:nvPr/>
        </p:nvSpPr>
        <p:spPr>
          <a:xfrm rot="5400000">
            <a:off x="9093393" y="3802031"/>
            <a:ext cx="3961547" cy="83838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87" tIns="45590" rIns="91187" bIns="45590"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National and EU policies</a:t>
            </a:r>
            <a:endParaRPr lang="nl-NL" sz="20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 rot="5400000">
            <a:off x="8016697" y="3802031"/>
            <a:ext cx="3961547" cy="83838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21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187" tIns="45590" rIns="91187" bIns="45590"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Local policies</a:t>
            </a:r>
            <a:endParaRPr lang="nl-NL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4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Focus on collaboration downstream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03311" y="2052918"/>
            <a:ext cx="5509759" cy="4195481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Focus: </a:t>
            </a:r>
          </a:p>
          <a:p>
            <a:pPr lvl="1"/>
            <a:r>
              <a:rPr lang="en-US" sz="2000" dirty="0"/>
              <a:t>C</a:t>
            </a:r>
            <a:r>
              <a:rPr lang="en-US" sz="2000" b="1" dirty="0" smtClean="0"/>
              <a:t>ustomer intimacy</a:t>
            </a:r>
          </a:p>
          <a:p>
            <a:pPr lvl="1"/>
            <a:r>
              <a:rPr lang="en-US" sz="2000" dirty="0"/>
              <a:t>P</a:t>
            </a:r>
            <a:r>
              <a:rPr lang="en-US" sz="2000" b="1" dirty="0" smtClean="0"/>
              <a:t>roduct leadership</a:t>
            </a:r>
          </a:p>
          <a:p>
            <a:pPr lvl="1"/>
            <a:r>
              <a:rPr lang="en-US" sz="2000" dirty="0"/>
              <a:t>O</a:t>
            </a:r>
            <a:r>
              <a:rPr lang="en-US" sz="2000" b="1" dirty="0" smtClean="0"/>
              <a:t>perational excellence</a:t>
            </a:r>
          </a:p>
          <a:p>
            <a:r>
              <a:rPr lang="en-US" sz="2400" b="1" dirty="0" smtClean="0"/>
              <a:t>Add value to the customer</a:t>
            </a:r>
          </a:p>
          <a:p>
            <a:pPr lvl="1"/>
            <a:r>
              <a:rPr lang="en-US" sz="2000" b="1" dirty="0" smtClean="0"/>
              <a:t>Value creation</a:t>
            </a:r>
          </a:p>
          <a:p>
            <a:pPr lvl="1"/>
            <a:r>
              <a:rPr lang="en-US" sz="2000" b="1" dirty="0" smtClean="0"/>
              <a:t>Cost to serve: profitability </a:t>
            </a:r>
          </a:p>
          <a:p>
            <a:pPr lvl="1"/>
            <a:r>
              <a:rPr lang="en-US" sz="2000" b="1" dirty="0" smtClean="0"/>
              <a:t>Business continuity </a:t>
            </a:r>
            <a:endParaRPr lang="en-US" sz="2000" dirty="0"/>
          </a:p>
          <a:p>
            <a:r>
              <a:rPr lang="en-US" sz="2400" dirty="0" smtClean="0"/>
              <a:t>Align supply chain processes, planning, ICT and organization</a:t>
            </a:r>
            <a:endParaRPr lang="en-US" sz="2400" b="1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5946" y="9390726"/>
            <a:ext cx="11613123" cy="116131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09" y="9541735"/>
            <a:ext cx="15223749" cy="113111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4328" y="2213373"/>
            <a:ext cx="4283753" cy="314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Focus on collaboration downstream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03311" y="2052918"/>
            <a:ext cx="5509759" cy="4195481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Focus: </a:t>
            </a:r>
          </a:p>
          <a:p>
            <a:pPr lvl="1"/>
            <a:r>
              <a:rPr lang="en-US" sz="2000" dirty="0"/>
              <a:t>C</a:t>
            </a:r>
            <a:r>
              <a:rPr lang="en-US" sz="2000" b="1" dirty="0" smtClean="0"/>
              <a:t>ustomer intimacy</a:t>
            </a:r>
          </a:p>
          <a:p>
            <a:pPr lvl="1"/>
            <a:r>
              <a:rPr lang="en-US" sz="2000" dirty="0"/>
              <a:t>P</a:t>
            </a:r>
            <a:r>
              <a:rPr lang="en-US" sz="2000" b="1" dirty="0" smtClean="0"/>
              <a:t>roduct leadership</a:t>
            </a:r>
          </a:p>
          <a:p>
            <a:pPr lvl="1"/>
            <a:r>
              <a:rPr lang="en-US" sz="2000" dirty="0"/>
              <a:t>O</a:t>
            </a:r>
            <a:r>
              <a:rPr lang="en-US" sz="2000" b="1" dirty="0" smtClean="0"/>
              <a:t>perational excellence</a:t>
            </a:r>
          </a:p>
          <a:p>
            <a:r>
              <a:rPr lang="en-US" sz="2400" b="1" dirty="0" smtClean="0"/>
              <a:t>Add value to the customer</a:t>
            </a:r>
          </a:p>
          <a:p>
            <a:pPr lvl="1"/>
            <a:r>
              <a:rPr lang="en-US" sz="2000" b="1" dirty="0" smtClean="0"/>
              <a:t>Value creation</a:t>
            </a:r>
          </a:p>
          <a:p>
            <a:pPr lvl="1"/>
            <a:r>
              <a:rPr lang="en-US" sz="2000" b="1" dirty="0" smtClean="0"/>
              <a:t>Cost to serve: profitability </a:t>
            </a:r>
          </a:p>
          <a:p>
            <a:pPr lvl="1"/>
            <a:r>
              <a:rPr lang="en-US" sz="2000" b="1" dirty="0" smtClean="0"/>
              <a:t>Business continuity </a:t>
            </a:r>
            <a:endParaRPr lang="en-US" sz="2000" dirty="0"/>
          </a:p>
          <a:p>
            <a:r>
              <a:rPr lang="en-US" sz="2400" dirty="0" smtClean="0"/>
              <a:t>Align supply chain processes, planning, ICT and organization</a:t>
            </a:r>
            <a:endParaRPr lang="en-US" sz="2400" b="1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5946" y="9390726"/>
            <a:ext cx="11613123" cy="116131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009" y="9541735"/>
            <a:ext cx="15223749" cy="113111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772" y="1836617"/>
            <a:ext cx="4038967" cy="403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7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Value creation and synergy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210461" y="2359730"/>
            <a:ext cx="6551789" cy="3633788"/>
            <a:chOff x="8907873" y="11060432"/>
            <a:chExt cx="26416450" cy="14651231"/>
          </a:xfrm>
        </p:grpSpPr>
        <p:sp>
          <p:nvSpPr>
            <p:cNvPr id="5" name="Oval 4"/>
            <p:cNvSpPr/>
            <p:nvPr/>
          </p:nvSpPr>
          <p:spPr bwMode="auto">
            <a:xfrm rot="19610500">
              <a:off x="8907873" y="13825538"/>
              <a:ext cx="26416450" cy="79880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91428" tIns="45714" rIns="91428" bIns="45714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2400" b="1">
                <a:latin typeface="Arial" pitchFamily="-84" charset="0"/>
                <a:ea typeface="ヒラギノ角ゴ Pro W3" pitchFamily="-84" charset="-128"/>
                <a:cs typeface="ヒラギノ角ゴ Pro W3" pitchFamily="-84" charset="-128"/>
              </a:endParaRPr>
            </a:p>
          </p:txBody>
        </p:sp>
        <p:sp>
          <p:nvSpPr>
            <p:cNvPr id="32773" name="Oval 5"/>
            <p:cNvSpPr>
              <a:spLocks noChangeArrowheads="1"/>
            </p:cNvSpPr>
            <p:nvPr/>
          </p:nvSpPr>
          <p:spPr bwMode="auto">
            <a:xfrm rot="-1989500">
              <a:off x="9387827" y="15777757"/>
              <a:ext cx="18820439" cy="79880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1428" tIns="45714" rIns="91428" bIns="45714">
              <a:prstTxWarp prst="textNoShape">
                <a:avLst/>
              </a:prstTxWarp>
            </a:bodyPr>
            <a:lstStyle/>
            <a:p>
              <a:r>
                <a:rPr lang="en-GB" sz="2400" b="1"/>
                <a:t>C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 rot="19610500">
              <a:off x="9522211" y="18094816"/>
              <a:ext cx="10488510" cy="761684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91428" tIns="45714" rIns="91428" bIns="45714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sz="2400" b="1" dirty="0">
                <a:latin typeface="Arial" pitchFamily="-84" charset="0"/>
                <a:ea typeface="ヒラギノ角ゴ Pro W3" pitchFamily="-84" charset="-128"/>
                <a:cs typeface="ヒラギノ角ゴ Pro W3" pitchFamily="-84" charset="-128"/>
              </a:endParaRPr>
            </a:p>
          </p:txBody>
        </p:sp>
        <p:sp>
          <p:nvSpPr>
            <p:cNvPr id="32775" name="TextBox 7"/>
            <p:cNvSpPr txBox="1">
              <a:spLocks noChangeArrowheads="1"/>
            </p:cNvSpPr>
            <p:nvPr/>
          </p:nvSpPr>
          <p:spPr bwMode="auto">
            <a:xfrm>
              <a:off x="18583665" y="15700950"/>
              <a:ext cx="9982962" cy="3350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prstTxWarp prst="textNoShape">
                <a:avLst/>
              </a:prstTxWarp>
              <a:spAutoFit/>
            </a:bodyPr>
            <a:lstStyle/>
            <a:p>
              <a:r>
                <a:rPr lang="en-GB" sz="2400" b="1"/>
                <a:t>Coordination</a:t>
              </a:r>
            </a:p>
            <a:p>
              <a:r>
                <a:rPr lang="en-GB" sz="2400" b="1"/>
                <a:t>synergy</a:t>
              </a:r>
            </a:p>
          </p:txBody>
        </p:sp>
        <p:sp>
          <p:nvSpPr>
            <p:cNvPr id="32776" name="TextBox 8"/>
            <p:cNvSpPr txBox="1">
              <a:spLocks noChangeArrowheads="1"/>
            </p:cNvSpPr>
            <p:nvPr/>
          </p:nvSpPr>
          <p:spPr bwMode="auto">
            <a:xfrm>
              <a:off x="11144764" y="20309462"/>
              <a:ext cx="9189443" cy="3350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prstTxWarp prst="textNoShape">
                <a:avLst/>
              </a:prstTxWarp>
              <a:spAutoFit/>
            </a:bodyPr>
            <a:lstStyle/>
            <a:p>
              <a:r>
                <a:rPr lang="en-GB" sz="2400" b="1" dirty="0"/>
                <a:t>Operational</a:t>
              </a:r>
            </a:p>
            <a:p>
              <a:r>
                <a:rPr lang="en-GB" sz="2400" b="1" dirty="0"/>
                <a:t>synergy</a:t>
              </a:r>
            </a:p>
          </p:txBody>
        </p:sp>
        <p:sp>
          <p:nvSpPr>
            <p:cNvPr id="32777" name="TextBox 9"/>
            <p:cNvSpPr txBox="1">
              <a:spLocks noChangeArrowheads="1"/>
            </p:cNvSpPr>
            <p:nvPr/>
          </p:nvSpPr>
          <p:spPr bwMode="auto">
            <a:xfrm>
              <a:off x="26070885" y="11060432"/>
              <a:ext cx="6796093" cy="3350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4" rIns="91428" bIns="45714">
              <a:prstTxWarp prst="textNoShape">
                <a:avLst/>
              </a:prstTxWarp>
              <a:spAutoFit/>
            </a:bodyPr>
            <a:lstStyle/>
            <a:p>
              <a:r>
                <a:rPr lang="en-GB" sz="2400" b="1"/>
                <a:t>Network</a:t>
              </a:r>
            </a:p>
            <a:p>
              <a:r>
                <a:rPr lang="en-GB" sz="2400" b="1"/>
                <a:t>synergy</a:t>
              </a:r>
            </a:p>
          </p:txBody>
        </p:sp>
      </p:grpSp>
      <p:cxnSp>
        <p:nvCxnSpPr>
          <p:cNvPr id="32778" name="Straight Arrow Connector 12"/>
          <p:cNvCxnSpPr>
            <a:cxnSpLocks noChangeShapeType="1"/>
          </p:cNvCxnSpPr>
          <p:nvPr/>
        </p:nvCxnSpPr>
        <p:spPr bwMode="auto">
          <a:xfrm>
            <a:off x="4051728" y="6242655"/>
            <a:ext cx="4653775" cy="733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2779" name="TextBox 13"/>
          <p:cNvSpPr txBox="1">
            <a:spLocks noChangeArrowheads="1"/>
          </p:cNvSpPr>
          <p:nvPr/>
        </p:nvSpPr>
        <p:spPr bwMode="auto">
          <a:xfrm>
            <a:off x="5429610" y="5786438"/>
            <a:ext cx="3520413" cy="40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9" tIns="45694" rIns="91389" bIns="45694">
            <a:prstTxWarp prst="textNoShape">
              <a:avLst/>
            </a:prstTxWarp>
            <a:spAutoFit/>
          </a:bodyPr>
          <a:lstStyle/>
          <a:p>
            <a:r>
              <a:rPr lang="en-GB" sz="2009" dirty="0"/>
              <a:t>Short term versus long term</a:t>
            </a:r>
          </a:p>
        </p:txBody>
      </p:sp>
      <p:cxnSp>
        <p:nvCxnSpPr>
          <p:cNvPr id="32780" name="Straight Arrow Connector 17"/>
          <p:cNvCxnSpPr>
            <a:cxnSpLocks noChangeShapeType="1"/>
          </p:cNvCxnSpPr>
          <p:nvPr/>
        </p:nvCxnSpPr>
        <p:spPr bwMode="auto">
          <a:xfrm rot="5400000" flipH="1" flipV="1">
            <a:off x="-282469" y="3804643"/>
            <a:ext cx="4228547" cy="317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2781" name="TextBox 19"/>
          <p:cNvSpPr txBox="1">
            <a:spLocks noChangeArrowheads="1"/>
          </p:cNvSpPr>
          <p:nvPr/>
        </p:nvSpPr>
        <p:spPr bwMode="auto">
          <a:xfrm rot="16200000">
            <a:off x="-1033929" y="3565063"/>
            <a:ext cx="4700223" cy="101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9" tIns="45694" rIns="91389" bIns="45694">
            <a:prstTxWarp prst="textNoShape">
              <a:avLst/>
            </a:prstTxWarp>
            <a:spAutoFit/>
          </a:bodyPr>
          <a:lstStyle/>
          <a:p>
            <a:r>
              <a:rPr lang="en-GB" sz="2009" dirty="0"/>
              <a:t>Existing processes – Existing locations</a:t>
            </a:r>
          </a:p>
          <a:p>
            <a:r>
              <a:rPr lang="en-GB" sz="2009" dirty="0"/>
              <a:t>versus</a:t>
            </a:r>
          </a:p>
          <a:p>
            <a:r>
              <a:rPr lang="en-GB" sz="2009" dirty="0"/>
              <a:t>New processes – New locations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553" y="1805572"/>
            <a:ext cx="1775176" cy="130393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601" y="3768902"/>
            <a:ext cx="1779447" cy="177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6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820" y="1694090"/>
            <a:ext cx="6666538" cy="41098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492" y="274640"/>
            <a:ext cx="2700111" cy="16629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6642" y="2299789"/>
            <a:ext cx="2664961" cy="1724511"/>
          </a:xfrm>
          <a:prstGeom prst="rect">
            <a:avLst/>
          </a:prstGeom>
        </p:spPr>
      </p:pic>
      <p:pic>
        <p:nvPicPr>
          <p:cNvPr id="8" name="Picture 7" descr="Screen Shot 2014-11-09 at 18.03.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6643" y="4386543"/>
            <a:ext cx="2664961" cy="231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2697</TotalTime>
  <Words>284</Words>
  <Application>Microsoft Macintosh PowerPoint</Application>
  <PresentationFormat>Widescreen</PresentationFormat>
  <Paragraphs>109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Calibri</vt:lpstr>
      <vt:lpstr>Century Gothic</vt:lpstr>
      <vt:lpstr>Wingdings 3</vt:lpstr>
      <vt:lpstr>ヒラギノ角ゴ Pro W3</vt:lpstr>
      <vt:lpstr>Arial</vt:lpstr>
      <vt:lpstr>Ion</vt:lpstr>
      <vt:lpstr>Planner of the future </vt:lpstr>
      <vt:lpstr>PowerPoint Presentation</vt:lpstr>
      <vt:lpstr>PowerPoint Presentation</vt:lpstr>
      <vt:lpstr>Changing consumer behaviour Different channels, different requirements</vt:lpstr>
      <vt:lpstr>An integrated approach</vt:lpstr>
      <vt:lpstr>Focus on collaboration downstream</vt:lpstr>
      <vt:lpstr>Focus on collaboration downstream</vt:lpstr>
      <vt:lpstr>Value creation and synergy</vt:lpstr>
      <vt:lpstr>PowerPoint Presentation</vt:lpstr>
      <vt:lpstr>PowerPoint Presentation</vt:lpstr>
      <vt:lpstr>New supply chains</vt:lpstr>
      <vt:lpstr>PowerPoint Presentation</vt:lpstr>
      <vt:lpstr>Building Information Management in construction supply chains</vt:lpstr>
      <vt:lpstr>Building Information Management in construction supply chains</vt:lpstr>
      <vt:lpstr>Market places in transport</vt:lpstr>
      <vt:lpstr>Sharing information for  supply chain planning and control</vt:lpstr>
      <vt:lpstr>Planner 2.0 balancing: Q * T * P * R * Co2 * Circular</vt:lpstr>
      <vt:lpstr>PowerPoint Presentation</vt:lpstr>
      <vt:lpstr>Social innovation: creating value of time together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supply chains</dc:title>
  <dc:creator>Walther Ploos van Amstel</dc:creator>
  <cp:lastModifiedBy>Walther Ploos van Amstel</cp:lastModifiedBy>
  <cp:revision>42</cp:revision>
  <dcterms:created xsi:type="dcterms:W3CDTF">2017-06-10T16:08:06Z</dcterms:created>
  <dcterms:modified xsi:type="dcterms:W3CDTF">2018-05-24T10:07:08Z</dcterms:modified>
</cp:coreProperties>
</file>